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64" r:id="rId5"/>
    <p:sldId id="260" r:id="rId6"/>
    <p:sldId id="261" r:id="rId7"/>
    <p:sldId id="262" r:id="rId8"/>
    <p:sldId id="265" r:id="rId9"/>
    <p:sldId id="263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80606" autoAdjust="0"/>
  </p:normalViewPr>
  <p:slideViewPr>
    <p:cSldViewPr snapToGrid="0">
      <p:cViewPr varScale="1">
        <p:scale>
          <a:sx n="163" d="100"/>
          <a:sy n="163" d="100"/>
        </p:scale>
        <p:origin x="3173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https://www.thoughtspot.com/data-trends/data-science/what-is-data-cleaning-and-how-to-keep-your-data-clean-in-7-steps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887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4">
            <a:extLst>
              <a:ext uri="{FF2B5EF4-FFF2-40B4-BE49-F238E27FC236}">
                <a16:creationId xmlns:a16="http://schemas.microsoft.com/office/drawing/2014/main" id="{DE406D99-D4A0-45EE-84F1-503EAC6BE4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3475"/>
            <a:ext cx="5746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l.nist.gov/div898/handbook/prc/section1/prc16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ctrTitle"/>
          </p:nvPr>
        </p:nvSpPr>
        <p:spPr>
          <a:xfrm>
            <a:off x="695195" y="626301"/>
            <a:ext cx="5750055" cy="1970849"/>
          </a:xfrm>
        </p:spPr>
        <p:txBody>
          <a:bodyPr>
            <a:normAutofit/>
          </a:bodyPr>
          <a:lstStyle/>
          <a:p>
            <a:r>
              <a:rPr lang="en-US" altLang="en-US" dirty="0"/>
              <a:t>Data Cleaning</a:t>
            </a:r>
          </a:p>
        </p:txBody>
      </p:sp>
      <p:sp>
        <p:nvSpPr>
          <p:cNvPr id="24579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The process of detecting and correcting or removing inaccurate or corrupt records from a Data set</a:t>
            </a:r>
          </a:p>
        </p:txBody>
      </p:sp>
    </p:spTree>
    <p:extLst>
      <p:ext uri="{BB962C8B-B14F-4D97-AF65-F5344CB8AC3E}">
        <p14:creationId xmlns:p14="http://schemas.microsoft.com/office/powerpoint/2010/main" val="1910368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89E2B-A8E4-CA9C-C196-786B9852C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F7A02-4888-FC3C-562C-C5F12F780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An Outlier is an observation that lies an abnormal distance from other values in a random sample from a population. </a:t>
            </a:r>
            <a:r>
              <a:rPr lang="en-US" dirty="0"/>
              <a:t>– </a:t>
            </a:r>
            <a:r>
              <a:rPr lang="en-US" dirty="0">
                <a:hlinkClick r:id="rId2"/>
              </a:rPr>
              <a:t>NIST Engineering Statistics Handbook</a:t>
            </a:r>
            <a:endParaRPr lang="en-US" dirty="0"/>
          </a:p>
          <a:p>
            <a:r>
              <a:rPr lang="en-US" dirty="0"/>
              <a:t>Outliers can either be errors in the data or valid inputs.</a:t>
            </a:r>
          </a:p>
          <a:p>
            <a:pPr lvl="1"/>
            <a:r>
              <a:rPr lang="en-US" dirty="0"/>
              <a:t>Elon Musk’s compensation from Tesla </a:t>
            </a:r>
          </a:p>
          <a:p>
            <a:pPr lvl="1"/>
            <a:r>
              <a:rPr lang="en-US" dirty="0"/>
              <a:t>A similar salary for a fast food worker</a:t>
            </a:r>
          </a:p>
          <a:p>
            <a:r>
              <a:rPr lang="en-US" dirty="0"/>
              <a:t>They need to be investigated.  They may contain key insights.</a:t>
            </a:r>
          </a:p>
          <a:p>
            <a:r>
              <a:rPr lang="en-US" dirty="0"/>
              <a:t>Questions to ponder: </a:t>
            </a:r>
          </a:p>
          <a:p>
            <a:pPr lvl="1"/>
            <a:r>
              <a:rPr lang="en-US" dirty="0"/>
              <a:t>Why did the outlier appear?  </a:t>
            </a:r>
          </a:p>
          <a:p>
            <a:pPr lvl="1"/>
            <a:r>
              <a:rPr lang="en-US" dirty="0"/>
              <a:t>Does keeping the outlier in the data set add value or skew the results?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906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587F7-111A-ED26-30C4-B2B99262D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54A39-5424-B60F-9E81-361E8E557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Errors in data entry are often an issue</a:t>
            </a:r>
          </a:p>
          <a:p>
            <a:pPr lvl="1"/>
            <a:r>
              <a:rPr lang="en-US" dirty="0"/>
              <a:t>Data entered in incorrect units (Yen vs Dollars)</a:t>
            </a:r>
          </a:p>
          <a:p>
            <a:pPr lvl="1"/>
            <a:r>
              <a:rPr lang="en-US" dirty="0"/>
              <a:t>Data entered into the wrong field</a:t>
            </a:r>
          </a:p>
          <a:p>
            <a:pPr lvl="1"/>
            <a:r>
              <a:rPr lang="en-US" dirty="0"/>
              <a:t>Bad data entered, purposefully or accidentally.  Lying about salary</a:t>
            </a:r>
          </a:p>
          <a:p>
            <a:r>
              <a:rPr lang="en-US" dirty="0"/>
              <a:t>In addition, errors can be the result of faulting sensors or other data acquisition methods</a:t>
            </a:r>
          </a:p>
          <a:p>
            <a:endParaRPr lang="en-US" dirty="0"/>
          </a:p>
          <a:p>
            <a:r>
              <a:rPr lang="en-US" dirty="0"/>
              <a:t>Often bad data will present as an outlier or something that is just plain wrong.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857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F5D65-8E61-5F7A-5EE6-AFA5F0F37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clean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6DEE9-F1B4-A158-6279-4DC1F3B93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Identify discrepancies</a:t>
            </a:r>
          </a:p>
          <a:p>
            <a:pPr lvl="2"/>
            <a:r>
              <a:rPr lang="en-US" dirty="0"/>
              <a:t>Duplicated</a:t>
            </a:r>
          </a:p>
          <a:p>
            <a:pPr lvl="2"/>
            <a:r>
              <a:rPr lang="en-US" dirty="0"/>
              <a:t>Missing data </a:t>
            </a:r>
          </a:p>
          <a:p>
            <a:pPr lvl="2"/>
            <a:r>
              <a:rPr lang="en-US" dirty="0"/>
              <a:t>Incorrect values</a:t>
            </a:r>
          </a:p>
          <a:p>
            <a:pPr lvl="2"/>
            <a:r>
              <a:rPr lang="en-US" dirty="0"/>
              <a:t>Incorrect data types</a:t>
            </a:r>
          </a:p>
          <a:p>
            <a:pPr lvl="1"/>
            <a:r>
              <a:rPr lang="en-US" dirty="0"/>
              <a:t>Remove discrepancies</a:t>
            </a:r>
          </a:p>
          <a:p>
            <a:pPr lvl="1"/>
            <a:r>
              <a:rPr lang="en-US" dirty="0"/>
              <a:t>Standardize data formats</a:t>
            </a:r>
          </a:p>
          <a:p>
            <a:pPr lvl="1"/>
            <a:r>
              <a:rPr lang="en-US" dirty="0"/>
              <a:t>Consolidate data sets</a:t>
            </a:r>
          </a:p>
          <a:p>
            <a:pPr lvl="1"/>
            <a:r>
              <a:rPr lang="en-US" dirty="0"/>
              <a:t>Store data securely – not really data cleaning, but an </a:t>
            </a:r>
            <a:r>
              <a:rPr lang="en-US"/>
              <a:t>important consideration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21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1C728-E448-0D87-E39E-6547A088B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Clean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B831B-E3E4-BCF9-7505-63D3CAE11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Improve Accuracy</a:t>
            </a:r>
          </a:p>
          <a:p>
            <a:pPr lvl="1"/>
            <a:r>
              <a:rPr lang="en-US" sz="2400" dirty="0"/>
              <a:t>Improve Data Usability</a:t>
            </a:r>
          </a:p>
          <a:p>
            <a:pPr lvl="1"/>
            <a:r>
              <a:rPr lang="en-US" sz="2400" dirty="0"/>
              <a:t>Easier Analysis</a:t>
            </a:r>
          </a:p>
          <a:p>
            <a:pPr lvl="1"/>
            <a:r>
              <a:rPr lang="en-US" sz="2400" dirty="0"/>
              <a:t>Data Governance</a:t>
            </a:r>
          </a:p>
          <a:p>
            <a:pPr lvl="1"/>
            <a:r>
              <a:rPr lang="en-US" sz="2400" dirty="0"/>
              <a:t>Efficient Storage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55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A2964-09E8-4427-11D5-86BC2FB49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the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9EA87-9319-00C7-5EFE-1D9EC8A3F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/>
              <a:t>Start by ‘sniffing’ the data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Get an understanding of the various types and ranges of data you’re dealing with</a:t>
            </a:r>
          </a:p>
          <a:p>
            <a:pPr lvl="1"/>
            <a:r>
              <a:rPr lang="en-US" sz="2400" dirty="0"/>
              <a:t>Are fields domain specific?</a:t>
            </a:r>
          </a:p>
          <a:p>
            <a:pPr lvl="1"/>
            <a:r>
              <a:rPr lang="en-US" sz="2400" dirty="0"/>
              <a:t>Is there a defined vocabulary?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How do you plan to use the data?</a:t>
            </a:r>
          </a:p>
          <a:p>
            <a:pPr lvl="1"/>
            <a:r>
              <a:rPr lang="en-US" sz="2400" dirty="0"/>
              <a:t>How much effort is cleaning the data worth?</a:t>
            </a:r>
          </a:p>
        </p:txBody>
      </p:sp>
    </p:spTree>
    <p:extLst>
      <p:ext uri="{BB962C8B-B14F-4D97-AF65-F5344CB8AC3E}">
        <p14:creationId xmlns:p14="http://schemas.microsoft.com/office/powerpoint/2010/main" val="668481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85082-D382-3F0D-55F6-62514EE4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CB2CC-E64E-3C95-6518-5297F4FC88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en-US" sz="2000" dirty="0"/>
          </a:p>
          <a:p>
            <a:r>
              <a:rPr lang="en-US" sz="2400" dirty="0"/>
              <a:t>Understanding the types of data and the range of values</a:t>
            </a:r>
          </a:p>
        </p:txBody>
      </p:sp>
    </p:spTree>
    <p:extLst>
      <p:ext uri="{BB962C8B-B14F-4D97-AF65-F5344CB8AC3E}">
        <p14:creationId xmlns:p14="http://schemas.microsoft.com/office/powerpoint/2010/main" val="1779940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97F88-29B6-87EA-78D7-764DF3D65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Dates &amp;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7061B-97B8-141D-957D-C56A6025F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2400" dirty="0"/>
              <a:t>What is the range of dates?</a:t>
            </a:r>
          </a:p>
          <a:p>
            <a:pPr lvl="2"/>
            <a:r>
              <a:rPr lang="en-US" sz="2400" dirty="0"/>
              <a:t>How are they formatted?</a:t>
            </a:r>
          </a:p>
          <a:p>
            <a:pPr lvl="3"/>
            <a:r>
              <a:rPr lang="en-US" sz="2400" dirty="0"/>
              <a:t>Are Dates and Times stored together?  </a:t>
            </a:r>
          </a:p>
          <a:p>
            <a:pPr lvl="3"/>
            <a:r>
              <a:rPr lang="en-US" sz="2400" dirty="0"/>
              <a:t>Represented using a standard?  Such as ISO 8601?</a:t>
            </a:r>
          </a:p>
          <a:p>
            <a:pPr lvl="2"/>
            <a:r>
              <a:rPr lang="en-US" sz="2400" dirty="0"/>
              <a:t>How are Dates distributed?  Is this significant?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318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72A48-4DB1-15AB-9535-180545A9A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ABA92-A790-2812-2F96-9A1BB0381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What types of numbers?</a:t>
            </a:r>
          </a:p>
          <a:p>
            <a:pPr lvl="2"/>
            <a:r>
              <a:rPr lang="en-US" sz="2000" dirty="0"/>
              <a:t>Integer, Floating Point, Fixed Precision?</a:t>
            </a:r>
          </a:p>
          <a:p>
            <a:pPr lvl="1"/>
            <a:r>
              <a:rPr lang="en-US" sz="2400" dirty="0"/>
              <a:t>Range of values</a:t>
            </a:r>
          </a:p>
          <a:p>
            <a:pPr lvl="1"/>
            <a:r>
              <a:rPr lang="en-US" sz="2400" dirty="0"/>
              <a:t>Meaning of values</a:t>
            </a:r>
          </a:p>
          <a:p>
            <a:pPr lvl="2"/>
            <a:r>
              <a:rPr lang="en-US" sz="2000" dirty="0"/>
              <a:t>Counts, ratios, part of a constrained vocabulary (Sex, Race, Model)</a:t>
            </a:r>
          </a:p>
          <a:p>
            <a:pPr lvl="1"/>
            <a:r>
              <a:rPr lang="en-US" sz="2400" dirty="0"/>
              <a:t>Units?</a:t>
            </a:r>
          </a:p>
          <a:p>
            <a:pPr lvl="2"/>
            <a:r>
              <a:rPr lang="en-US" sz="2000" dirty="0"/>
              <a:t>Specified or implied?</a:t>
            </a:r>
          </a:p>
          <a:p>
            <a:pPr lvl="2"/>
            <a:r>
              <a:rPr lang="en-US" sz="2000" dirty="0"/>
              <a:t>Miles, Meters, Pounds, Kilograms</a:t>
            </a:r>
          </a:p>
          <a:p>
            <a:pPr lvl="2"/>
            <a:r>
              <a:rPr lang="en-US" sz="2000" dirty="0"/>
              <a:t>Are values expressed in multiple units – Ages as years, months &amp; days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457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11DF-47C4-B116-C252-8C4998867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FAB68-8A63-6BE8-2743-6FDDDFF74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Constrained vocabulary?</a:t>
            </a:r>
          </a:p>
          <a:p>
            <a:pPr lvl="1"/>
            <a:r>
              <a:rPr lang="en-US" sz="2400" dirty="0"/>
              <a:t>Free-form</a:t>
            </a:r>
          </a:p>
          <a:p>
            <a:pPr lvl="1"/>
            <a:r>
              <a:rPr lang="en-US" sz="2400" dirty="0"/>
              <a:t>How is the text used?</a:t>
            </a:r>
          </a:p>
          <a:p>
            <a:pPr lvl="2"/>
            <a:r>
              <a:rPr lang="en-US" sz="2000" dirty="0"/>
              <a:t>Short field vs sentences or paragraphs</a:t>
            </a:r>
          </a:p>
          <a:p>
            <a:pPr lvl="1"/>
            <a:r>
              <a:rPr lang="en-US" sz="2400" dirty="0"/>
              <a:t>How do you expect to use it?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328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72B3D-B49D-DF13-7F84-F53EAC58A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Problems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3490DF-F560-D489-3475-F11F246424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45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63DD1-F4DC-B577-9702-F639A1BE6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F257C-7D21-7DC0-5346-4B54227B9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Why is it missing?</a:t>
            </a:r>
          </a:p>
          <a:p>
            <a:pPr lvl="1"/>
            <a:r>
              <a:rPr lang="en-US" dirty="0"/>
              <a:t>Missing Completely at Random</a:t>
            </a:r>
          </a:p>
          <a:p>
            <a:pPr lvl="2"/>
            <a:r>
              <a:rPr lang="en-US" dirty="0"/>
              <a:t>The fact the data is missing does not depend on any value or potential value</a:t>
            </a:r>
          </a:p>
          <a:p>
            <a:pPr lvl="1"/>
            <a:r>
              <a:rPr lang="en-US" dirty="0"/>
              <a:t>Missing at Random</a:t>
            </a:r>
          </a:p>
          <a:p>
            <a:pPr lvl="2"/>
            <a:r>
              <a:rPr lang="en-US" dirty="0"/>
              <a:t>The fact that the data is missing is not related to the value. </a:t>
            </a:r>
          </a:p>
          <a:p>
            <a:pPr lvl="1"/>
            <a:r>
              <a:rPr lang="en-US" dirty="0"/>
              <a:t>Missing Not at Random</a:t>
            </a:r>
          </a:p>
          <a:p>
            <a:pPr lvl="2"/>
            <a:r>
              <a:rPr lang="en-US" dirty="0"/>
              <a:t>Data the does not fit either of the above two definitions.  The implication is there is some underlying model that can explain why the data is missing.</a:t>
            </a:r>
          </a:p>
          <a:p>
            <a:pPr lvl="2"/>
            <a:r>
              <a:rPr lang="en-US" dirty="0"/>
              <a:t>Why would some not report age or gender on a survey?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r>
              <a:rPr lang="en-US" dirty="0"/>
              <a:t>What to do about it?</a:t>
            </a:r>
          </a:p>
          <a:p>
            <a:pPr lvl="1"/>
            <a:r>
              <a:rPr lang="en-US" dirty="0"/>
              <a:t>Ignore</a:t>
            </a:r>
          </a:p>
          <a:p>
            <a:pPr lvl="1"/>
            <a:r>
              <a:rPr lang="en-US" dirty="0"/>
              <a:t>Remove</a:t>
            </a:r>
          </a:p>
          <a:p>
            <a:pPr lvl="1"/>
            <a:r>
              <a:rPr lang="en-US" dirty="0"/>
              <a:t>Replace </a:t>
            </a:r>
          </a:p>
          <a:p>
            <a:pPr lvl="2"/>
            <a:r>
              <a:rPr lang="en-US" dirty="0"/>
              <a:t>Can we develop a model that would approximate the value?  Imputation</a:t>
            </a:r>
          </a:p>
        </p:txBody>
      </p:sp>
    </p:spTree>
    <p:extLst>
      <p:ext uri="{BB962C8B-B14F-4D97-AF65-F5344CB8AC3E}">
        <p14:creationId xmlns:p14="http://schemas.microsoft.com/office/powerpoint/2010/main" val="4984990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32657</TotalTime>
  <Words>545</Words>
  <Application>Microsoft Office PowerPoint</Application>
  <PresentationFormat>On-screen Show (4:3)</PresentationFormat>
  <Paragraphs>87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Retrospect</vt:lpstr>
      <vt:lpstr>Data Cleaning</vt:lpstr>
      <vt:lpstr>Why Clean Data?</vt:lpstr>
      <vt:lpstr>Understanding the data</vt:lpstr>
      <vt:lpstr>Types of data</vt:lpstr>
      <vt:lpstr>Dates &amp; Times</vt:lpstr>
      <vt:lpstr>Numbers</vt:lpstr>
      <vt:lpstr>Strings</vt:lpstr>
      <vt:lpstr>Common Problems</vt:lpstr>
      <vt:lpstr>Missingness</vt:lpstr>
      <vt:lpstr>Outliers</vt:lpstr>
      <vt:lpstr>Bad Data</vt:lpstr>
      <vt:lpstr>How to clean data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and Architecture</dc:title>
  <dc:creator>hawker</dc:creator>
  <cp:lastModifiedBy>William Stumbo</cp:lastModifiedBy>
  <cp:revision>326</cp:revision>
  <dcterms:created xsi:type="dcterms:W3CDTF">2008-08-31T22:21:19Z</dcterms:created>
  <dcterms:modified xsi:type="dcterms:W3CDTF">2024-09-27T01:48:25Z</dcterms:modified>
</cp:coreProperties>
</file>